
<file path=[Content_Types].xml><?xml version="1.0" encoding="utf-8"?>
<Types xmlns="http://schemas.openxmlformats.org/package/2006/content-types">
  <Default Extension="png" ContentType="image/png"/>
  <Default Extension="jpeg" ContentType="image/jpeg"/>
  <Default Extension="JPG" ContentType="image/.jp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ommentAuthors.xml" ContentType="application/vnd.openxmlformats-officedocument.presentationml.commentAuthor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4"/>
  </p:notesMasterIdLst>
  <p:handoutMasterIdLst>
    <p:handoutMasterId r:id="rId5"/>
  </p:handoutMasterIdLst>
  <p:sldIdLst>
    <p:sldId id="283" r:id="rId3"/>
  </p:sldIdLst>
  <p:sldSz cx="9144000" cy="6858000" type="screen4x3"/>
  <p:notesSz cx="7103745" cy="10234295"/>
  <p:custDataLst>
    <p:tags r:id="rId10"/>
  </p:custData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282" userDrawn="1">
          <p15:clr>
            <a:srgbClr val="A4A3A4"/>
          </p15:clr>
        </p15:guide>
        <p15:guide id="2" pos="1546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ifang Chen" initials="AC" lastIdx="4" clrIdx="0"/>
  <p:cmAuthor id="2" name="Huang Xinxing" initials="HX" lastIdx="3" clrIdx="1"/>
  <p:cmAuthor id="3" name="Mao Ganquan" initials="MG" lastIdx="14" clrIdx="2"/>
  <p:cmAuthor id="4" name="TianZhan" initials="T" lastIdx="3" clrIdx="3"/>
  <p:cmAuthor id="5" name="吕嘉杰" initials="吕" lastIdx="1" clrIdx="4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5F9FC"/>
    <a:srgbClr val="E6E6E6"/>
    <a:srgbClr val="FCF2F2"/>
    <a:srgbClr val="C00000"/>
    <a:srgbClr val="0064B4"/>
    <a:srgbClr val="005EA4"/>
    <a:srgbClr val="B2B2B2"/>
    <a:srgbClr val="202020"/>
    <a:srgbClr val="323232"/>
    <a:srgbClr val="CC33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7460" autoAdjust="0"/>
    <p:restoredTop sz="94660"/>
  </p:normalViewPr>
  <p:slideViewPr>
    <p:cSldViewPr snapToGrid="0" showGuides="1">
      <p:cViewPr varScale="1">
        <p:scale>
          <a:sx n="96" d="100"/>
          <a:sy n="96" d="100"/>
        </p:scale>
        <p:origin x="1844" y="56"/>
      </p:cViewPr>
      <p:guideLst>
        <p:guide orient="horz" pos="2282"/>
        <p:guide pos="1546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2000" cy="720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commentAuthors" Target="commentAuthors.xml"/><Relationship Id="rId8" Type="http://schemas.openxmlformats.org/officeDocument/2006/relationships/tableStyles" Target="tableStyles.xml"/><Relationship Id="rId7" Type="http://schemas.openxmlformats.org/officeDocument/2006/relationships/viewProps" Target="viewProps.xml"/><Relationship Id="rId6" Type="http://schemas.openxmlformats.org/officeDocument/2006/relationships/presProps" Target="presProps.xml"/><Relationship Id="rId5" Type="http://schemas.openxmlformats.org/officeDocument/2006/relationships/handoutMaster" Target="handoutMasters/handoutMaster1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0" Type="http://schemas.openxmlformats.org/officeDocument/2006/relationships/tags" Target="tags/tag8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45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4023812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45"/>
            </a:lvl1pPr>
          </a:lstStyle>
          <a:p>
            <a:fld id="{0F9B84EA-7D68-4D60-9CB1-D50884785D1C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45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4023812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45"/>
            </a:lvl1pPr>
          </a:lstStyle>
          <a:p>
            <a:fld id="{8D4E0FC9-F1F8-4FAE-9988-3BA365CFD46F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png>
</file>

<file path=ppt/media/image2.png>
</file>

<file path=ppt/media/image3.png>
</file>

<file path=ppt/media/image4.jpeg>
</file>

<file path=ppt/media/image5.jpeg>
</file>

<file path=ppt/media/image6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163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4024313" y="0"/>
            <a:ext cx="3078162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6C8D182-E4C8-4120-9249-FC9774456FF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1249363" y="1279525"/>
            <a:ext cx="4606925" cy="34544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711200" y="4926013"/>
            <a:ext cx="5683250" cy="4029075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9721850"/>
            <a:ext cx="3078163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4024313" y="9721850"/>
            <a:ext cx="3078162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D686DEB1-BEEC-4A4F-909F-90FEF9541D25}" type="slidenum">
              <a:rPr kumimoji="1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+mn-cs"/>
              </a:rPr>
            </a:fld>
            <a:endParaRPr kumimoji="1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10600030101010101" pitchFamily="2" charset="-122"/>
              <a:ea typeface="等线" panose="02010600030101010101" pitchFamily="2" charset="-122"/>
              <a:cs typeface="+mn-cs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0" y="4763"/>
            <a:ext cx="9144000" cy="74771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 userDrawn="1"/>
        </p:nvSpPr>
        <p:spPr>
          <a:xfrm>
            <a:off x="0" y="1"/>
            <a:ext cx="9144000" cy="7112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标题 1"/>
          <p:cNvSpPr>
            <a:spLocks noGrp="1"/>
          </p:cNvSpPr>
          <p:nvPr>
            <p:ph type="title"/>
          </p:nvPr>
        </p:nvSpPr>
        <p:spPr>
          <a:xfrm>
            <a:off x="254932" y="80240"/>
            <a:ext cx="8340725" cy="550722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sz="3200" b="1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7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83625" y="6571130"/>
            <a:ext cx="460375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288E0570-62F3-4A3F-AC9B-50E45485FC3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83625" y="6571130"/>
            <a:ext cx="460375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288E0570-62F3-4A3F-AC9B-50E45485FC3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99"/>
          <a:stretch>
            <a:fillRect/>
          </a:stretch>
        </p:blipFill>
        <p:spPr>
          <a:xfrm>
            <a:off x="-1" y="0"/>
            <a:ext cx="9144001" cy="6858000"/>
          </a:xfrm>
          <a:prstGeom prst="rect">
            <a:avLst/>
          </a:prstGeom>
        </p:spPr>
      </p:pic>
      <p:sp>
        <p:nvSpPr>
          <p:cNvPr id="3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83625" y="6571130"/>
            <a:ext cx="460375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288E0570-62F3-4A3F-AC9B-50E45485FC3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99" b="56356"/>
          <a:stretch>
            <a:fillRect/>
          </a:stretch>
        </p:blipFill>
        <p:spPr>
          <a:xfrm>
            <a:off x="-1" y="0"/>
            <a:ext cx="9144001" cy="2877671"/>
          </a:xfrm>
          <a:prstGeom prst="rect">
            <a:avLst/>
          </a:prstGeom>
        </p:spPr>
      </p:pic>
      <p:sp>
        <p:nvSpPr>
          <p:cNvPr id="3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83625" y="6571130"/>
            <a:ext cx="460375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288E0570-62F3-4A3F-AC9B-50E45485FC3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9" Type="http://schemas.openxmlformats.org/officeDocument/2006/relationships/tags" Target="../tags/tag5.xml"/><Relationship Id="rId8" Type="http://schemas.openxmlformats.org/officeDocument/2006/relationships/image" Target="../media/image5.jpeg"/><Relationship Id="rId7" Type="http://schemas.openxmlformats.org/officeDocument/2006/relationships/tags" Target="../tags/tag4.xml"/><Relationship Id="rId6" Type="http://schemas.openxmlformats.org/officeDocument/2006/relationships/image" Target="../media/image4.jpeg"/><Relationship Id="rId5" Type="http://schemas.openxmlformats.org/officeDocument/2006/relationships/tags" Target="../tags/tag3.xml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tags" Target="../tags/tag2.xml"/><Relationship Id="rId14" Type="http://schemas.openxmlformats.org/officeDocument/2006/relationships/notesSlide" Target="../notesSlides/notesSlide1.xml"/><Relationship Id="rId13" Type="http://schemas.openxmlformats.org/officeDocument/2006/relationships/slideLayout" Target="../slideLayouts/slideLayout1.xml"/><Relationship Id="rId12" Type="http://schemas.openxmlformats.org/officeDocument/2006/relationships/tags" Target="../tags/tag7.xml"/><Relationship Id="rId11" Type="http://schemas.openxmlformats.org/officeDocument/2006/relationships/tags" Target="../tags/tag6.xml"/><Relationship Id="rId10" Type="http://schemas.openxmlformats.org/officeDocument/2006/relationships/image" Target="../media/image6.jpeg"/><Relationship Id="rId1" Type="http://schemas.openxmlformats.org/officeDocument/2006/relationships/tags" Target="../tags/tag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 6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zh-CN" altLang="en-US" dirty="0">
                <a:latin typeface="+mn-ea"/>
                <a:ea typeface="+mn-ea"/>
              </a:rPr>
              <a:t>研究方案：内容四</a:t>
            </a:r>
            <a:endParaRPr lang="zh-CN" altLang="en-US" dirty="0">
              <a:latin typeface="+mn-ea"/>
              <a:ea typeface="+mn-ea"/>
            </a:endParaRPr>
          </a:p>
        </p:txBody>
      </p:sp>
      <p:grpSp>
        <p:nvGrpSpPr>
          <p:cNvPr id="135" name="组合 134"/>
          <p:cNvGrpSpPr/>
          <p:nvPr/>
        </p:nvGrpSpPr>
        <p:grpSpPr>
          <a:xfrm>
            <a:off x="0" y="949325"/>
            <a:ext cx="9144000" cy="5648325"/>
            <a:chOff x="0" y="949431"/>
            <a:chExt cx="9143999" cy="5648219"/>
          </a:xfrm>
        </p:grpSpPr>
        <p:sp>
          <p:nvSpPr>
            <p:cNvPr id="136" name="下箭头 110"/>
            <p:cNvSpPr/>
            <p:nvPr/>
          </p:nvSpPr>
          <p:spPr>
            <a:xfrm>
              <a:off x="4825967" y="5725386"/>
              <a:ext cx="268204" cy="248991"/>
            </a:xfrm>
            <a:prstGeom prst="downArrow">
              <a:avLst/>
            </a:prstGeom>
            <a:gradFill>
              <a:gsLst>
                <a:gs pos="41000">
                  <a:schemeClr val="accent2"/>
                </a:gs>
                <a:gs pos="0">
                  <a:schemeClr val="accent2">
                    <a:alpha val="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rgbClr val="0070C0">
                <a:shade val="50000"/>
              </a:srgbClr>
            </a:lnRef>
            <a:fillRef idx="1">
              <a:srgbClr val="0070C0"/>
            </a:fillRef>
            <a:effectRef idx="0">
              <a:srgbClr val="0070C0"/>
            </a:effectRef>
            <a:fontRef idx="minor">
              <a:sysClr val="window" lastClr="FFFFFF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  <a:latin typeface="Arial" panose="020B0604020202020204"/>
                <a:ea typeface="微软雅黑" panose="020B0503020204020204" charset="-122"/>
                <a:cs typeface="+mn-ea"/>
              </a:endParaRPr>
            </a:p>
          </p:txBody>
        </p:sp>
        <p:sp>
          <p:nvSpPr>
            <p:cNvPr id="137" name="下箭头 110"/>
            <p:cNvSpPr/>
            <p:nvPr/>
          </p:nvSpPr>
          <p:spPr>
            <a:xfrm>
              <a:off x="2246396" y="5725386"/>
              <a:ext cx="268204" cy="248991"/>
            </a:xfrm>
            <a:prstGeom prst="downArrow">
              <a:avLst/>
            </a:prstGeom>
            <a:gradFill>
              <a:gsLst>
                <a:gs pos="41000">
                  <a:schemeClr val="accent2"/>
                </a:gs>
                <a:gs pos="0">
                  <a:schemeClr val="accent2">
                    <a:alpha val="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rgbClr val="0070C0">
                <a:shade val="50000"/>
              </a:srgbClr>
            </a:lnRef>
            <a:fillRef idx="1">
              <a:srgbClr val="0070C0"/>
            </a:fillRef>
            <a:effectRef idx="0">
              <a:srgbClr val="0070C0"/>
            </a:effectRef>
            <a:fontRef idx="minor">
              <a:sysClr val="window" lastClr="FFFFFF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  <a:latin typeface="Arial" panose="020B0604020202020204"/>
                <a:ea typeface="微软雅黑" panose="020B0503020204020204" charset="-122"/>
                <a:cs typeface="+mn-ea"/>
              </a:endParaRPr>
            </a:p>
          </p:txBody>
        </p:sp>
        <p:sp>
          <p:nvSpPr>
            <p:cNvPr id="138" name="下箭头 110"/>
            <p:cNvSpPr/>
            <p:nvPr/>
          </p:nvSpPr>
          <p:spPr>
            <a:xfrm>
              <a:off x="7419908" y="5725386"/>
              <a:ext cx="268204" cy="248991"/>
            </a:xfrm>
            <a:prstGeom prst="downArrow">
              <a:avLst/>
            </a:prstGeom>
            <a:gradFill>
              <a:gsLst>
                <a:gs pos="41000">
                  <a:schemeClr val="accent2"/>
                </a:gs>
                <a:gs pos="0">
                  <a:schemeClr val="accent2">
                    <a:alpha val="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rgbClr val="0070C0">
                <a:shade val="50000"/>
              </a:srgbClr>
            </a:lnRef>
            <a:fillRef idx="1">
              <a:srgbClr val="0070C0"/>
            </a:fillRef>
            <a:effectRef idx="0">
              <a:srgbClr val="0070C0"/>
            </a:effectRef>
            <a:fontRef idx="minor">
              <a:sysClr val="window" lastClr="FFFFFF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  <a:latin typeface="Arial" panose="020B0604020202020204"/>
                <a:ea typeface="微软雅黑" panose="020B0503020204020204" charset="-122"/>
                <a:cs typeface="+mn-ea"/>
              </a:endParaRPr>
            </a:p>
          </p:txBody>
        </p:sp>
        <p:sp>
          <p:nvSpPr>
            <p:cNvPr id="139" name="文本框 138"/>
            <p:cNvSpPr txBox="1"/>
            <p:nvPr>
              <p:custDataLst>
                <p:tags r:id="rId1"/>
              </p:custDataLst>
            </p:nvPr>
          </p:nvSpPr>
          <p:spPr>
            <a:xfrm>
              <a:off x="0" y="6067425"/>
              <a:ext cx="9143999" cy="530225"/>
            </a:xfrm>
            <a:prstGeom prst="rect">
              <a:avLst/>
            </a:prstGeom>
            <a:solidFill>
              <a:schemeClr val="accent2"/>
            </a:solidFill>
          </p:spPr>
          <p:txBody>
            <a:bodyPr wrap="square" anchor="ctr">
              <a:noAutofit/>
            </a:bodyPr>
            <a:lstStyle/>
            <a:p>
              <a:pPr marL="0" lvl="1" algn="ctr">
                <a:lnSpc>
                  <a:spcPct val="120000"/>
                </a:lnSpc>
                <a:spcBef>
                  <a:spcPts val="600"/>
                </a:spcBef>
                <a:buClr>
                  <a:schemeClr val="tx1"/>
                </a:buClr>
                <a:buSzPct val="80000"/>
              </a:pPr>
              <a:r>
                <a:rPr lang="zh-CN" altLang="en-US" sz="2400" b="1" kern="100" dirty="0">
                  <a:solidFill>
                    <a:schemeClr val="bg1"/>
                  </a:solidFill>
                  <a:ea typeface="微软雅黑" panose="020B0503020204020204" charset="-122"/>
                  <a:cs typeface="Times New Roman" panose="02020603050405020304" pitchFamily="18" charset="0"/>
                </a:rPr>
                <a:t>基于海绵措施对城市内涝韧性的多时空维度的调控方案</a:t>
              </a:r>
              <a:endParaRPr lang="zh-CN" altLang="en-US" sz="2400" b="1" kern="100" dirty="0">
                <a:solidFill>
                  <a:schemeClr val="bg1"/>
                </a:solidFill>
                <a:ea typeface="微软雅黑" panose="020B0503020204020204" charset="-122"/>
                <a:cs typeface="Times New Roman" panose="02020603050405020304" pitchFamily="18" charset="0"/>
              </a:endParaRPr>
            </a:p>
          </p:txBody>
        </p:sp>
        <p:grpSp>
          <p:nvGrpSpPr>
            <p:cNvPr id="140" name="组合 139"/>
            <p:cNvGrpSpPr/>
            <p:nvPr/>
          </p:nvGrpSpPr>
          <p:grpSpPr>
            <a:xfrm>
              <a:off x="250825" y="949431"/>
              <a:ext cx="8642349" cy="1451515"/>
              <a:chOff x="250825" y="949431"/>
              <a:chExt cx="8642349" cy="1451515"/>
            </a:xfrm>
          </p:grpSpPr>
          <p:sp>
            <p:nvSpPr>
              <p:cNvPr id="168" name="矩形 167"/>
              <p:cNvSpPr/>
              <p:nvPr/>
            </p:nvSpPr>
            <p:spPr>
              <a:xfrm>
                <a:off x="250825" y="949431"/>
                <a:ext cx="8642349" cy="1451515"/>
              </a:xfrm>
              <a:prstGeom prst="rect">
                <a:avLst/>
              </a:prstGeom>
              <a:solidFill>
                <a:schemeClr val="bg1"/>
              </a:solidFill>
              <a:ln w="6350">
                <a:solidFill>
                  <a:schemeClr val="accent1"/>
                </a:solidFill>
                <a:prstDash val="dash"/>
              </a:ln>
              <a:effectLst>
                <a:outerShdw blurRad="38100" algn="ctr" rotWithShape="0">
                  <a:prstClr val="black">
                    <a:alpha val="2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665" b="1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ea typeface="等线" panose="02010600030101010101" pitchFamily="2" charset="-122"/>
                  <a:cs typeface="+mn-cs"/>
                </a:endParaRPr>
              </a:p>
            </p:txBody>
          </p:sp>
          <p:grpSp>
            <p:nvGrpSpPr>
              <p:cNvPr id="169" name="组合 168"/>
              <p:cNvGrpSpPr/>
              <p:nvPr/>
            </p:nvGrpSpPr>
            <p:grpSpPr>
              <a:xfrm>
                <a:off x="1237971" y="1051466"/>
                <a:ext cx="7481839" cy="1247444"/>
                <a:chOff x="1237971" y="1056899"/>
                <a:chExt cx="7481839" cy="1247444"/>
              </a:xfrm>
            </p:grpSpPr>
            <p:grpSp>
              <p:nvGrpSpPr>
                <p:cNvPr id="171" name="组合 170"/>
                <p:cNvGrpSpPr/>
                <p:nvPr/>
              </p:nvGrpSpPr>
              <p:grpSpPr>
                <a:xfrm>
                  <a:off x="1238676" y="1056899"/>
                  <a:ext cx="7481134" cy="1247444"/>
                  <a:chOff x="1238676" y="1051466"/>
                  <a:chExt cx="7481134" cy="1247444"/>
                </a:xfrm>
              </p:grpSpPr>
              <p:sp>
                <p:nvSpPr>
                  <p:cNvPr id="180" name="圆角矩形 106"/>
                  <p:cNvSpPr/>
                  <p:nvPr/>
                </p:nvSpPr>
                <p:spPr>
                  <a:xfrm>
                    <a:off x="6303873" y="1051466"/>
                    <a:ext cx="2415937" cy="1247444"/>
                  </a:xfrm>
                  <a:prstGeom prst="rect">
                    <a:avLst/>
                  </a:prstGeom>
                  <a:solidFill>
                    <a:srgbClr val="D1EAFF"/>
                  </a:solidFill>
                  <a:ln w="6350">
                    <a:solidFill>
                      <a:schemeClr val="bg1">
                        <a:lumMod val="85000"/>
                      </a:schemeClr>
                    </a:solidFill>
                  </a:ln>
                </p:spPr>
                <p:style>
                  <a:lnRef idx="2">
                    <a:schemeClr val="accent1"/>
                  </a:lnRef>
                  <a:fillRef idx="1">
                    <a:schemeClr val="lt1"/>
                  </a:fillRef>
                  <a:effectRef idx="0">
                    <a:schemeClr val="accent1"/>
                  </a:effectRef>
                  <a:fontRef idx="minor">
                    <a:schemeClr val="dk1"/>
                  </a:fontRef>
                </p:style>
                <p:txBody>
                  <a:bodyPr lIns="36000" rIns="36000" rtlCol="0" anchor="ctr"/>
                  <a:lstStyle/>
                  <a:p>
                    <a:pPr marL="0" marR="0" lvl="0" indent="0" algn="ctr" defTabSz="4572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zh-CN" altLang="en-US" sz="1400" b="1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ea typeface="+mj-ea"/>
                      <a:cs typeface="+mn-cs"/>
                    </a:endParaRPr>
                  </a:p>
                </p:txBody>
              </p:sp>
              <p:sp>
                <p:nvSpPr>
                  <p:cNvPr id="181" name="圆角矩形 106"/>
                  <p:cNvSpPr/>
                  <p:nvPr/>
                </p:nvSpPr>
                <p:spPr>
                  <a:xfrm>
                    <a:off x="1238676" y="1419224"/>
                    <a:ext cx="2286001" cy="820773"/>
                  </a:xfrm>
                  <a:prstGeom prst="rect">
                    <a:avLst/>
                  </a:prstGeom>
                  <a:solidFill>
                    <a:schemeClr val="bg1"/>
                  </a:solidFill>
                  <a:ln w="19050">
                    <a:noFill/>
                  </a:ln>
                </p:spPr>
                <p:style>
                  <a:lnRef idx="2">
                    <a:schemeClr val="accent1"/>
                  </a:lnRef>
                  <a:fillRef idx="1">
                    <a:schemeClr val="lt1"/>
                  </a:fillRef>
                  <a:effectRef idx="0">
                    <a:schemeClr val="accent1"/>
                  </a:effectRef>
                  <a:fontRef idx="minor">
                    <a:schemeClr val="dk1"/>
                  </a:fontRef>
                </p:style>
                <p:txBody>
                  <a:bodyPr lIns="36000" rIns="36000" rtlCol="0" anchor="ctr"/>
                  <a:lstStyle/>
                  <a:p>
                    <a:pPr marL="0" marR="0" lvl="0" indent="0" algn="ctr" defTabSz="4572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en-US" altLang="zh-CN" sz="1400" b="0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ea typeface="+mj-ea"/>
                    </a:endParaRPr>
                  </a:p>
                </p:txBody>
              </p:sp>
              <p:sp>
                <p:nvSpPr>
                  <p:cNvPr id="182" name="矩形 181"/>
                  <p:cNvSpPr/>
                  <p:nvPr/>
                </p:nvSpPr>
                <p:spPr>
                  <a:xfrm>
                    <a:off x="6906547" y="1084653"/>
                    <a:ext cx="1210589" cy="301385"/>
                  </a:xfrm>
                  <a:prstGeom prst="rect">
                    <a:avLst/>
                  </a:prstGeom>
                </p:spPr>
                <p:txBody>
                  <a:bodyPr wrap="none" anchor="ctr">
                    <a:noAutofit/>
                  </a:bodyPr>
                  <a:lstStyle/>
                  <a:p>
                    <a:pPr lvl="0" algn="ctr">
                      <a:defRPr/>
                    </a:pPr>
                    <a:r>
                      <a:rPr lang="zh-CN" altLang="en-US" sz="1500" b="1" dirty="0">
                        <a:solidFill>
                          <a:prstClr val="black"/>
                        </a:solidFill>
                      </a:rPr>
                      <a:t>城市管网数据</a:t>
                    </a:r>
                    <a:endParaRPr lang="zh-CN" altLang="en-US" sz="1500" b="1" dirty="0">
                      <a:solidFill>
                        <a:prstClr val="black"/>
                      </a:solidFill>
                    </a:endParaRPr>
                  </a:p>
                </p:txBody>
              </p:sp>
            </p:grpSp>
            <p:grpSp>
              <p:nvGrpSpPr>
                <p:cNvPr id="172" name="组合 171"/>
                <p:cNvGrpSpPr/>
                <p:nvPr/>
              </p:nvGrpSpPr>
              <p:grpSpPr>
                <a:xfrm>
                  <a:off x="3771239" y="1056899"/>
                  <a:ext cx="2415937" cy="1247444"/>
                  <a:chOff x="1173708" y="1051466"/>
                  <a:chExt cx="2415937" cy="1247444"/>
                </a:xfrm>
              </p:grpSpPr>
              <p:sp>
                <p:nvSpPr>
                  <p:cNvPr id="177" name="圆角矩形 106"/>
                  <p:cNvSpPr/>
                  <p:nvPr/>
                </p:nvSpPr>
                <p:spPr>
                  <a:xfrm>
                    <a:off x="1173708" y="1051466"/>
                    <a:ext cx="2415937" cy="1247444"/>
                  </a:xfrm>
                  <a:prstGeom prst="rect">
                    <a:avLst/>
                  </a:prstGeom>
                  <a:solidFill>
                    <a:srgbClr val="D1EAFF"/>
                  </a:solidFill>
                  <a:ln w="6350">
                    <a:solidFill>
                      <a:schemeClr val="bg1">
                        <a:lumMod val="85000"/>
                      </a:schemeClr>
                    </a:solidFill>
                  </a:ln>
                </p:spPr>
                <p:style>
                  <a:lnRef idx="2">
                    <a:schemeClr val="accent1"/>
                  </a:lnRef>
                  <a:fillRef idx="1">
                    <a:schemeClr val="lt1"/>
                  </a:fillRef>
                  <a:effectRef idx="0">
                    <a:schemeClr val="accent1"/>
                  </a:effectRef>
                  <a:fontRef idx="minor">
                    <a:schemeClr val="dk1"/>
                  </a:fontRef>
                </p:style>
                <p:txBody>
                  <a:bodyPr lIns="36000" rIns="36000" rtlCol="0" anchor="ctr"/>
                  <a:lstStyle/>
                  <a:p>
                    <a:pPr marL="0" marR="0" lvl="0" indent="0" algn="ctr" defTabSz="4572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zh-CN" altLang="en-US" sz="1400" b="1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ea typeface="+mj-ea"/>
                      <a:cs typeface="+mn-cs"/>
                    </a:endParaRPr>
                  </a:p>
                </p:txBody>
              </p:sp>
              <p:sp>
                <p:nvSpPr>
                  <p:cNvPr id="178" name="圆角矩形 106"/>
                  <p:cNvSpPr/>
                  <p:nvPr/>
                </p:nvSpPr>
                <p:spPr>
                  <a:xfrm>
                    <a:off x="1238676" y="1419224"/>
                    <a:ext cx="2286001" cy="820773"/>
                  </a:xfrm>
                  <a:prstGeom prst="rect">
                    <a:avLst/>
                  </a:prstGeom>
                  <a:solidFill>
                    <a:schemeClr val="bg1"/>
                  </a:solidFill>
                  <a:ln w="19050">
                    <a:noFill/>
                  </a:ln>
                </p:spPr>
                <p:style>
                  <a:lnRef idx="2">
                    <a:schemeClr val="accent1"/>
                  </a:lnRef>
                  <a:fillRef idx="1">
                    <a:schemeClr val="lt1"/>
                  </a:fillRef>
                  <a:effectRef idx="0">
                    <a:schemeClr val="accent1"/>
                  </a:effectRef>
                  <a:fontRef idx="minor">
                    <a:schemeClr val="dk1"/>
                  </a:fontRef>
                </p:style>
                <p:txBody>
                  <a:bodyPr lIns="36000" rIns="36000" rtlCol="0" anchor="ctr"/>
                  <a:lstStyle/>
                  <a:p>
                    <a:pPr lvl="0" algn="ctr">
                      <a:defRPr/>
                    </a:pPr>
                    <a:endParaRPr lang="zh-CN" altLang="en-US" sz="1400" dirty="0">
                      <a:solidFill>
                        <a:prstClr val="black"/>
                      </a:solidFill>
                      <a:ea typeface="+mj-ea"/>
                    </a:endParaRPr>
                  </a:p>
                </p:txBody>
              </p:sp>
              <p:sp>
                <p:nvSpPr>
                  <p:cNvPr id="179" name="矩形 178"/>
                  <p:cNvSpPr/>
                  <p:nvPr/>
                </p:nvSpPr>
                <p:spPr>
                  <a:xfrm>
                    <a:off x="1776382" y="1084653"/>
                    <a:ext cx="1210589" cy="301385"/>
                  </a:xfrm>
                  <a:prstGeom prst="rect">
                    <a:avLst/>
                  </a:prstGeom>
                </p:spPr>
                <p:txBody>
                  <a:bodyPr wrap="none" anchor="ctr">
                    <a:noAutofit/>
                  </a:bodyPr>
                  <a:lstStyle/>
                  <a:p>
                    <a:pPr lvl="0" algn="ctr">
                      <a:defRPr/>
                    </a:pPr>
                    <a:r>
                      <a:rPr lang="zh-CN" altLang="en-US" sz="1500" b="1" dirty="0">
                        <a:solidFill>
                          <a:prstClr val="black"/>
                        </a:solidFill>
                      </a:rPr>
                      <a:t>高分辨率城市地形数据</a:t>
                    </a:r>
                    <a:endParaRPr lang="zh-CN" altLang="en-US" sz="1500" b="1" dirty="0">
                      <a:solidFill>
                        <a:prstClr val="black"/>
                      </a:solidFill>
                    </a:endParaRPr>
                  </a:p>
                </p:txBody>
              </p:sp>
            </p:grpSp>
            <p:grpSp>
              <p:nvGrpSpPr>
                <p:cNvPr id="173" name="组合 172"/>
                <p:cNvGrpSpPr/>
                <p:nvPr/>
              </p:nvGrpSpPr>
              <p:grpSpPr>
                <a:xfrm>
                  <a:off x="1237971" y="1056899"/>
                  <a:ext cx="7416364" cy="1247140"/>
                  <a:chOff x="-3957092" y="1051466"/>
                  <a:chExt cx="7416364" cy="1247140"/>
                </a:xfrm>
              </p:grpSpPr>
              <p:sp>
                <p:nvSpPr>
                  <p:cNvPr id="174" name="圆角矩形 106"/>
                  <p:cNvSpPr/>
                  <p:nvPr/>
                </p:nvSpPr>
                <p:spPr>
                  <a:xfrm>
                    <a:off x="-3957092" y="1051466"/>
                    <a:ext cx="2416175" cy="1247140"/>
                  </a:xfrm>
                  <a:prstGeom prst="rect">
                    <a:avLst/>
                  </a:prstGeom>
                  <a:solidFill>
                    <a:srgbClr val="D1EAFF"/>
                  </a:solidFill>
                  <a:ln w="6350">
                    <a:solidFill>
                      <a:schemeClr val="bg1">
                        <a:lumMod val="85000"/>
                      </a:schemeClr>
                    </a:solidFill>
                  </a:ln>
                </p:spPr>
                <p:style>
                  <a:lnRef idx="2">
                    <a:schemeClr val="accent1"/>
                  </a:lnRef>
                  <a:fillRef idx="1">
                    <a:schemeClr val="lt1"/>
                  </a:fillRef>
                  <a:effectRef idx="0">
                    <a:schemeClr val="accent1"/>
                  </a:effectRef>
                  <a:fontRef idx="minor">
                    <a:schemeClr val="dk1"/>
                  </a:fontRef>
                </p:style>
                <p:txBody>
                  <a:bodyPr lIns="36000" rIns="36000" rtlCol="0" anchor="ctr"/>
                  <a:lstStyle/>
                  <a:p>
                    <a:pPr marL="0" marR="0" lvl="0" indent="0" algn="ctr" defTabSz="4572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defRPr/>
                    </a:pPr>
                    <a:endParaRPr kumimoji="0" lang="zh-CN" altLang="en-US" sz="1400" b="1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black"/>
                      </a:solidFill>
                      <a:effectLst/>
                      <a:uLnTx/>
                      <a:uFillTx/>
                      <a:ea typeface="+mj-ea"/>
                      <a:cs typeface="+mn-cs"/>
                    </a:endParaRPr>
                  </a:p>
                </p:txBody>
              </p:sp>
              <p:sp>
                <p:nvSpPr>
                  <p:cNvPr id="175" name="圆角矩形 106"/>
                  <p:cNvSpPr/>
                  <p:nvPr/>
                </p:nvSpPr>
                <p:spPr>
                  <a:xfrm>
                    <a:off x="1173271" y="1425574"/>
                    <a:ext cx="2286001" cy="820773"/>
                  </a:xfrm>
                  <a:prstGeom prst="rect">
                    <a:avLst/>
                  </a:prstGeom>
                  <a:solidFill>
                    <a:schemeClr val="bg1"/>
                  </a:solidFill>
                  <a:ln w="19050">
                    <a:noFill/>
                  </a:ln>
                </p:spPr>
                <p:style>
                  <a:lnRef idx="2">
                    <a:schemeClr val="accent1"/>
                  </a:lnRef>
                  <a:fillRef idx="1">
                    <a:schemeClr val="lt1"/>
                  </a:fillRef>
                  <a:effectRef idx="0">
                    <a:schemeClr val="accent1"/>
                  </a:effectRef>
                  <a:fontRef idx="minor">
                    <a:schemeClr val="dk1"/>
                  </a:fontRef>
                </p:style>
                <p:txBody>
                  <a:bodyPr lIns="36000" rIns="36000" rtlCol="0" anchor="ctr"/>
                  <a:lstStyle/>
                  <a:p>
                    <a:pPr lvl="0" algn="ctr">
                      <a:defRPr/>
                    </a:pPr>
                    <a:endParaRPr lang="zh-CN" altLang="en-US" sz="1400" dirty="0">
                      <a:solidFill>
                        <a:prstClr val="black"/>
                      </a:solidFill>
                      <a:ea typeface="+mj-ea"/>
                    </a:endParaRPr>
                  </a:p>
                </p:txBody>
              </p:sp>
              <p:sp>
                <p:nvSpPr>
                  <p:cNvPr id="176" name="矩形 175"/>
                  <p:cNvSpPr/>
                  <p:nvPr/>
                </p:nvSpPr>
                <p:spPr>
                  <a:xfrm>
                    <a:off x="-3956457" y="1117506"/>
                    <a:ext cx="2348865" cy="301625"/>
                  </a:xfrm>
                  <a:prstGeom prst="rect">
                    <a:avLst/>
                  </a:prstGeom>
                </p:spPr>
                <p:txBody>
                  <a:bodyPr wrap="none" anchor="ctr">
                    <a:noAutofit/>
                  </a:bodyPr>
                  <a:lstStyle/>
                  <a:p>
                    <a:pPr lvl="0" algn="ctr">
                      <a:defRPr/>
                    </a:pPr>
                    <a:r>
                      <a:rPr lang="zh-CN" altLang="en-US" sz="1500" b="1" dirty="0">
                        <a:solidFill>
                          <a:prstClr val="black"/>
                        </a:solidFill>
                      </a:rPr>
                      <a:t>多种海绵措施实测水文数据</a:t>
                    </a:r>
                    <a:endParaRPr lang="zh-CN" altLang="en-US" sz="1500" b="1" dirty="0">
                      <a:solidFill>
                        <a:prstClr val="black"/>
                      </a:solidFill>
                    </a:endParaRPr>
                  </a:p>
                </p:txBody>
              </p:sp>
            </p:grpSp>
          </p:grpSp>
          <p:sp>
            <p:nvSpPr>
              <p:cNvPr id="170" name="Rectangle 123"/>
              <p:cNvSpPr/>
              <p:nvPr/>
            </p:nvSpPr>
            <p:spPr>
              <a:xfrm>
                <a:off x="331047" y="1493671"/>
                <a:ext cx="758865" cy="363033"/>
              </a:xfrm>
              <a:prstGeom prst="roundRect">
                <a:avLst>
                  <a:gd name="adj" fmla="val 50000"/>
                </a:avLst>
              </a:prstGeom>
              <a:gradFill flip="none" rotWithShape="1">
                <a:gsLst>
                  <a:gs pos="0">
                    <a:srgbClr val="005EA4"/>
                  </a:gs>
                  <a:gs pos="50000">
                    <a:srgbClr val="0070C0"/>
                  </a:gs>
                  <a:gs pos="100000">
                    <a:srgbClr val="00B0F0"/>
                  </a:gs>
                </a:gsLst>
                <a:lin ang="16200000" scaled="0"/>
                <a:tileRect/>
              </a:gra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none" lIns="0" rIns="0" rtlCol="0" anchor="ctr"/>
              <a:lstStyle/>
              <a:p>
                <a:pPr algn="ctr"/>
                <a:r>
                  <a:rPr lang="zh-CN" altLang="en-US" b="1" dirty="0"/>
                  <a:t>数据</a:t>
                </a:r>
                <a:endParaRPr lang="zh-CN" altLang="en-US" b="1" dirty="0"/>
              </a:p>
            </p:txBody>
          </p:sp>
        </p:grpSp>
        <p:grpSp>
          <p:nvGrpSpPr>
            <p:cNvPr id="141" name="组合 140"/>
            <p:cNvGrpSpPr/>
            <p:nvPr/>
          </p:nvGrpSpPr>
          <p:grpSpPr>
            <a:xfrm>
              <a:off x="250825" y="2686341"/>
              <a:ext cx="8642349" cy="684362"/>
              <a:chOff x="250825" y="2731108"/>
              <a:chExt cx="8642349" cy="684362"/>
            </a:xfrm>
          </p:grpSpPr>
          <p:sp>
            <p:nvSpPr>
              <p:cNvPr id="163" name="矩形 162"/>
              <p:cNvSpPr/>
              <p:nvPr/>
            </p:nvSpPr>
            <p:spPr>
              <a:xfrm>
                <a:off x="250825" y="2731108"/>
                <a:ext cx="8642349" cy="684362"/>
              </a:xfrm>
              <a:prstGeom prst="rect">
                <a:avLst/>
              </a:prstGeom>
              <a:solidFill>
                <a:schemeClr val="bg1"/>
              </a:solidFill>
              <a:ln w="6350">
                <a:solidFill>
                  <a:schemeClr val="accent2"/>
                </a:solidFill>
                <a:prstDash val="dash"/>
              </a:ln>
              <a:effectLst>
                <a:outerShdw blurRad="38100" algn="ctr" rotWithShape="0">
                  <a:prstClr val="black">
                    <a:alpha val="2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665" b="1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ea typeface="等线" panose="02010600030101010101" pitchFamily="2" charset="-122"/>
                  <a:cs typeface="+mn-cs"/>
                </a:endParaRPr>
              </a:p>
            </p:txBody>
          </p:sp>
          <p:sp>
            <p:nvSpPr>
              <p:cNvPr id="164" name="圆角矩形 106"/>
              <p:cNvSpPr/>
              <p:nvPr/>
            </p:nvSpPr>
            <p:spPr>
              <a:xfrm>
                <a:off x="6368643" y="2809354"/>
                <a:ext cx="2415937" cy="527870"/>
              </a:xfrm>
              <a:prstGeom prst="rect">
                <a:avLst/>
              </a:prstGeom>
              <a:solidFill>
                <a:srgbClr val="C00000">
                  <a:alpha val="5098"/>
                </a:srgbClr>
              </a:solidFill>
              <a:ln w="6350"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lIns="36000" rIns="36000" rtlCol="0" anchor="ctr"/>
              <a:lstStyle/>
              <a:p>
                <a:pPr lvl="0" algn="ctr">
                  <a:defRPr/>
                </a:pPr>
                <a:r>
                  <a:rPr lang="zh-CN" altLang="en-US" sz="1400" b="1" dirty="0">
                    <a:solidFill>
                      <a:prstClr val="black"/>
                    </a:solidFill>
                  </a:rPr>
                  <a:t>多目标优化算法</a:t>
                </a:r>
                <a:endParaRPr lang="en-US" altLang="zh-CN" sz="1400" b="1" dirty="0">
                  <a:solidFill>
                    <a:prstClr val="black"/>
                  </a:solidFill>
                </a:endParaRPr>
              </a:p>
              <a:p>
                <a:pPr lvl="0" algn="ctr">
                  <a:defRPr/>
                </a:pPr>
                <a:r>
                  <a:rPr lang="zh-CN" altLang="en-US" sz="1400" b="1" dirty="0">
                    <a:solidFill>
                      <a:prstClr val="black"/>
                    </a:solidFill>
                  </a:rPr>
                  <a:t>（</a:t>
                </a:r>
                <a:r>
                  <a:rPr lang="en-US" altLang="zh-CN" sz="1400" b="1" dirty="0">
                    <a:solidFill>
                      <a:prstClr val="black"/>
                    </a:solidFill>
                  </a:rPr>
                  <a:t>NSGA-Ⅱ</a:t>
                </a:r>
                <a:r>
                  <a:rPr lang="zh-CN" altLang="en-US" sz="1400" b="1" dirty="0">
                    <a:solidFill>
                      <a:prstClr val="black"/>
                    </a:solidFill>
                  </a:rPr>
                  <a:t>）</a:t>
                </a:r>
                <a:endParaRPr lang="zh-CN" altLang="en-US" sz="1400" b="1" dirty="0">
                  <a:solidFill>
                    <a:prstClr val="black"/>
                  </a:solidFill>
                </a:endParaRPr>
              </a:p>
            </p:txBody>
          </p:sp>
          <p:sp>
            <p:nvSpPr>
              <p:cNvPr id="165" name="圆角矩形 106"/>
              <p:cNvSpPr/>
              <p:nvPr/>
            </p:nvSpPr>
            <p:spPr>
              <a:xfrm>
                <a:off x="3771239" y="2809354"/>
                <a:ext cx="2415937" cy="527870"/>
              </a:xfrm>
              <a:prstGeom prst="rect">
                <a:avLst/>
              </a:prstGeom>
              <a:solidFill>
                <a:srgbClr val="C00000">
                  <a:alpha val="5098"/>
                </a:srgbClr>
              </a:solidFill>
              <a:ln w="6350"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lIns="36000" rIns="36000" rtlCol="0" anchor="ctr"/>
              <a:lstStyle/>
              <a:p>
                <a:pPr lvl="0" algn="ctr">
                  <a:defRPr/>
                </a:pPr>
                <a:r>
                  <a:rPr lang="en-US" altLang="zh-CN" sz="1400" b="1" dirty="0">
                    <a:solidFill>
                      <a:prstClr val="black"/>
                    </a:solidFill>
                  </a:rPr>
                  <a:t>PCSWMM</a:t>
                </a:r>
                <a:r>
                  <a:rPr lang="zh-CN" altLang="en-US" sz="1400" b="1" dirty="0">
                    <a:solidFill>
                      <a:prstClr val="black"/>
                    </a:solidFill>
                  </a:rPr>
                  <a:t>一二维</a:t>
                </a:r>
                <a:endParaRPr lang="en-US" altLang="zh-CN" sz="1400" b="1" dirty="0">
                  <a:solidFill>
                    <a:prstClr val="black"/>
                  </a:solidFill>
                </a:endParaRPr>
              </a:p>
              <a:p>
                <a:pPr lvl="0" algn="ctr">
                  <a:defRPr/>
                </a:pPr>
                <a:r>
                  <a:rPr lang="zh-CN" altLang="en-US" sz="1400" b="1" dirty="0">
                    <a:solidFill>
                      <a:prstClr val="black"/>
                    </a:solidFill>
                  </a:rPr>
                  <a:t>水文水动力模型</a:t>
                </a:r>
                <a:endParaRPr lang="zh-CN" altLang="en-US" sz="1400" b="1" dirty="0">
                  <a:solidFill>
                    <a:prstClr val="black"/>
                  </a:solidFill>
                </a:endParaRPr>
              </a:p>
            </p:txBody>
          </p:sp>
          <p:sp>
            <p:nvSpPr>
              <p:cNvPr id="166" name="圆角矩形 106"/>
              <p:cNvSpPr/>
              <p:nvPr/>
            </p:nvSpPr>
            <p:spPr>
              <a:xfrm>
                <a:off x="1238606" y="2809354"/>
                <a:ext cx="2415937" cy="527870"/>
              </a:xfrm>
              <a:prstGeom prst="rect">
                <a:avLst/>
              </a:prstGeom>
              <a:solidFill>
                <a:srgbClr val="C00000">
                  <a:alpha val="5098"/>
                </a:srgbClr>
              </a:solidFill>
              <a:ln w="6350"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lIns="36000" rIns="36000" rtlCol="0" anchor="ctr"/>
              <a:lstStyle/>
              <a:p>
                <a:pPr lvl="0" algn="ctr">
                  <a:defRPr/>
                </a:pPr>
                <a:r>
                  <a:rPr lang="zh-CN" altLang="en-US" sz="1400" b="1" dirty="0">
                    <a:solidFill>
                      <a:prstClr val="black"/>
                    </a:solidFill>
                  </a:rPr>
                  <a:t>灰绿措施工具箱</a:t>
                </a:r>
                <a:endParaRPr lang="zh-CN" altLang="en-US" sz="1400" b="1" dirty="0">
                  <a:solidFill>
                    <a:prstClr val="black"/>
                  </a:solidFill>
                </a:endParaRPr>
              </a:p>
            </p:txBody>
          </p:sp>
          <p:sp>
            <p:nvSpPr>
              <p:cNvPr id="167" name="Rectangle 123"/>
              <p:cNvSpPr/>
              <p:nvPr/>
            </p:nvSpPr>
            <p:spPr>
              <a:xfrm>
                <a:off x="331047" y="2891772"/>
                <a:ext cx="758865" cy="363033"/>
              </a:xfrm>
              <a:prstGeom prst="roundRect">
                <a:avLst>
                  <a:gd name="adj" fmla="val 50000"/>
                </a:avLst>
              </a:prstGeom>
              <a:gradFill flip="none" rotWithShape="1">
                <a:gsLst>
                  <a:gs pos="0">
                    <a:schemeClr val="accent2">
                      <a:shade val="30000"/>
                      <a:satMod val="115000"/>
                    </a:schemeClr>
                  </a:gs>
                  <a:gs pos="50000">
                    <a:schemeClr val="accent2">
                      <a:shade val="67500"/>
                      <a:satMod val="115000"/>
                    </a:schemeClr>
                  </a:gs>
                  <a:gs pos="100000">
                    <a:schemeClr val="accent2">
                      <a:shade val="100000"/>
                      <a:satMod val="115000"/>
                    </a:schemeClr>
                  </a:gs>
                </a:gsLst>
                <a:lin ang="16200000" scaled="1"/>
                <a:tileRect/>
              </a:gra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none" lIns="0" rIns="0" rtlCol="0" anchor="ctr"/>
              <a:lstStyle/>
              <a:p>
                <a:pPr algn="ctr"/>
                <a:r>
                  <a:rPr lang="zh-CN" altLang="en-US" b="1" dirty="0"/>
                  <a:t>方法</a:t>
                </a:r>
                <a:endParaRPr lang="zh-CN" altLang="en-US" b="1" dirty="0"/>
              </a:p>
            </p:txBody>
          </p:sp>
        </p:grpSp>
        <p:grpSp>
          <p:nvGrpSpPr>
            <p:cNvPr id="142" name="组合 141"/>
            <p:cNvGrpSpPr/>
            <p:nvPr/>
          </p:nvGrpSpPr>
          <p:grpSpPr>
            <a:xfrm>
              <a:off x="250825" y="3656098"/>
              <a:ext cx="8642349" cy="845928"/>
              <a:chOff x="250825" y="3672716"/>
              <a:chExt cx="8642349" cy="845928"/>
            </a:xfrm>
          </p:grpSpPr>
          <p:sp>
            <p:nvSpPr>
              <p:cNvPr id="158" name="矩形 157"/>
              <p:cNvSpPr/>
              <p:nvPr/>
            </p:nvSpPr>
            <p:spPr>
              <a:xfrm>
                <a:off x="250825" y="3672716"/>
                <a:ext cx="8642349" cy="845928"/>
              </a:xfrm>
              <a:prstGeom prst="rect">
                <a:avLst/>
              </a:prstGeom>
              <a:solidFill>
                <a:schemeClr val="bg1"/>
              </a:solidFill>
              <a:ln w="6350">
                <a:solidFill>
                  <a:schemeClr val="accent1"/>
                </a:solidFill>
                <a:prstDash val="dash"/>
              </a:ln>
              <a:effectLst>
                <a:outerShdw blurRad="38100" algn="ctr" rotWithShape="0">
                  <a:prstClr val="black">
                    <a:alpha val="2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665" b="1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ea typeface="等线" panose="02010600030101010101" pitchFamily="2" charset="-122"/>
                  <a:cs typeface="+mn-cs"/>
                </a:endParaRPr>
              </a:p>
            </p:txBody>
          </p:sp>
          <p:sp>
            <p:nvSpPr>
              <p:cNvPr id="159" name="圆角矩形 106"/>
              <p:cNvSpPr/>
              <p:nvPr/>
            </p:nvSpPr>
            <p:spPr>
              <a:xfrm>
                <a:off x="1173708" y="3764338"/>
                <a:ext cx="2415937" cy="662685"/>
              </a:xfrm>
              <a:prstGeom prst="rect">
                <a:avLst/>
              </a:prstGeom>
              <a:solidFill>
                <a:srgbClr val="D1EAFF"/>
              </a:solidFill>
              <a:ln w="6350"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lIns="180000" rIns="180000" rtlCol="0" anchor="ctr"/>
              <a:lstStyle/>
              <a:p>
                <a:pPr lvl="0" algn="ctr">
                  <a:spcBef>
                    <a:spcPts val="200"/>
                  </a:spcBef>
                  <a:defRPr/>
                </a:pPr>
                <a:r>
                  <a:rPr lang="zh-CN" altLang="en-US" sz="1400" b="1" dirty="0">
                    <a:solidFill>
                      <a:prstClr val="black"/>
                    </a:solidFill>
                  </a:rPr>
                  <a:t>海绵措施空间</a:t>
                </a:r>
                <a:endParaRPr lang="en-US" altLang="zh-CN" sz="1400" b="1" dirty="0">
                  <a:solidFill>
                    <a:prstClr val="black"/>
                  </a:solidFill>
                </a:endParaRPr>
              </a:p>
              <a:p>
                <a:pPr lvl="0" algn="ctr">
                  <a:spcBef>
                    <a:spcPts val="200"/>
                  </a:spcBef>
                  <a:defRPr/>
                </a:pPr>
                <a:r>
                  <a:rPr lang="zh-CN" altLang="en-US" sz="1400" b="1" dirty="0">
                    <a:solidFill>
                      <a:prstClr val="black"/>
                    </a:solidFill>
                  </a:rPr>
                  <a:t>优化方案筛选</a:t>
                </a:r>
                <a:endParaRPr lang="zh-CN" altLang="en-US" sz="1400" b="1" dirty="0">
                  <a:solidFill>
                    <a:prstClr val="black"/>
                  </a:solidFill>
                </a:endParaRPr>
              </a:p>
            </p:txBody>
          </p:sp>
          <p:sp>
            <p:nvSpPr>
              <p:cNvPr id="160" name="圆角矩形 106"/>
              <p:cNvSpPr/>
              <p:nvPr/>
            </p:nvSpPr>
            <p:spPr>
              <a:xfrm>
                <a:off x="3771239" y="3764338"/>
                <a:ext cx="2415937" cy="662685"/>
              </a:xfrm>
              <a:prstGeom prst="rect">
                <a:avLst/>
              </a:prstGeom>
              <a:solidFill>
                <a:srgbClr val="D1EAFF"/>
              </a:solidFill>
              <a:ln w="6350"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lIns="180000" rIns="180000" rtlCol="0" anchor="ctr"/>
              <a:lstStyle/>
              <a:p>
                <a:pPr lvl="0" algn="ctr">
                  <a:spcBef>
                    <a:spcPts val="200"/>
                  </a:spcBef>
                  <a:defRPr/>
                </a:pPr>
                <a:r>
                  <a:rPr lang="zh-CN" altLang="en-US" sz="1400" b="1" dirty="0">
                    <a:solidFill>
                      <a:prstClr val="black"/>
                    </a:solidFill>
                  </a:rPr>
                  <a:t>海绵措施</a:t>
                </a:r>
                <a:endParaRPr lang="en-US" altLang="zh-CN" sz="1400" b="1" dirty="0">
                  <a:solidFill>
                    <a:prstClr val="black"/>
                  </a:solidFill>
                </a:endParaRPr>
              </a:p>
              <a:p>
                <a:pPr lvl="0" algn="ctr">
                  <a:spcBef>
                    <a:spcPts val="200"/>
                  </a:spcBef>
                  <a:defRPr/>
                </a:pPr>
                <a:r>
                  <a:rPr lang="zh-CN" altLang="en-US" sz="1400" b="1" dirty="0">
                    <a:solidFill>
                      <a:prstClr val="black"/>
                    </a:solidFill>
                  </a:rPr>
                  <a:t>对内涝韧性影响</a:t>
                </a:r>
                <a:endParaRPr lang="zh-CN" altLang="en-US" sz="1400" b="1" dirty="0">
                  <a:solidFill>
                    <a:prstClr val="black"/>
                  </a:solidFill>
                </a:endParaRPr>
              </a:p>
            </p:txBody>
          </p:sp>
          <p:sp>
            <p:nvSpPr>
              <p:cNvPr id="161" name="圆角矩形 106"/>
              <p:cNvSpPr/>
              <p:nvPr/>
            </p:nvSpPr>
            <p:spPr>
              <a:xfrm>
                <a:off x="6368771" y="3764338"/>
                <a:ext cx="2415937" cy="662685"/>
              </a:xfrm>
              <a:prstGeom prst="rect">
                <a:avLst/>
              </a:prstGeom>
              <a:solidFill>
                <a:srgbClr val="D1EAFF"/>
              </a:solidFill>
              <a:ln w="6350"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lIns="180000" rIns="180000" rtlCol="0" anchor="ctr"/>
              <a:lstStyle/>
              <a:p>
                <a:pPr lvl="0" algn="ctr">
                  <a:spcBef>
                    <a:spcPts val="200"/>
                  </a:spcBef>
                  <a:defRPr/>
                </a:pPr>
                <a:r>
                  <a:rPr lang="zh-CN" altLang="en-US" sz="1400" b="1" dirty="0">
                    <a:solidFill>
                      <a:prstClr val="black"/>
                    </a:solidFill>
                  </a:rPr>
                  <a:t>海绵措施优化对城市</a:t>
                </a:r>
                <a:endParaRPr lang="en-US" altLang="zh-CN" sz="1400" b="1" dirty="0">
                  <a:solidFill>
                    <a:prstClr val="black"/>
                  </a:solidFill>
                </a:endParaRPr>
              </a:p>
              <a:p>
                <a:pPr lvl="0" algn="ctr">
                  <a:spcBef>
                    <a:spcPts val="200"/>
                  </a:spcBef>
                  <a:defRPr/>
                </a:pPr>
                <a:r>
                  <a:rPr lang="zh-CN" altLang="en-US" sz="1400" b="1" dirty="0">
                    <a:solidFill>
                      <a:prstClr val="black"/>
                    </a:solidFill>
                  </a:rPr>
                  <a:t>内涝</a:t>
                </a:r>
                <a:r>
                  <a:rPr lang="en-US" altLang="zh-CN" sz="1400" b="1" dirty="0">
                    <a:solidFill>
                      <a:prstClr val="black"/>
                    </a:solidFill>
                  </a:rPr>
                  <a:t>-</a:t>
                </a:r>
                <a:r>
                  <a:rPr lang="zh-CN" altLang="en-US" sz="1400" b="1" dirty="0">
                    <a:solidFill>
                      <a:prstClr val="black"/>
                    </a:solidFill>
                  </a:rPr>
                  <a:t>交通韧性的影响</a:t>
                </a:r>
                <a:endParaRPr lang="zh-CN" altLang="en-US" sz="1400" b="1" dirty="0">
                  <a:solidFill>
                    <a:prstClr val="black"/>
                  </a:solidFill>
                </a:endParaRPr>
              </a:p>
            </p:txBody>
          </p:sp>
          <p:sp>
            <p:nvSpPr>
              <p:cNvPr id="162" name="Rectangle 123"/>
              <p:cNvSpPr/>
              <p:nvPr/>
            </p:nvSpPr>
            <p:spPr>
              <a:xfrm>
                <a:off x="331047" y="3914163"/>
                <a:ext cx="758865" cy="363033"/>
              </a:xfrm>
              <a:prstGeom prst="roundRect">
                <a:avLst>
                  <a:gd name="adj" fmla="val 50000"/>
                </a:avLst>
              </a:prstGeom>
              <a:gradFill flip="none" rotWithShape="1">
                <a:gsLst>
                  <a:gs pos="0">
                    <a:srgbClr val="005EA4"/>
                  </a:gs>
                  <a:gs pos="50000">
                    <a:srgbClr val="0070C0"/>
                  </a:gs>
                  <a:gs pos="100000">
                    <a:srgbClr val="00B0F0"/>
                  </a:gs>
                </a:gsLst>
                <a:lin ang="16200000" scaled="0"/>
                <a:tileRect/>
              </a:gra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none" lIns="0" rIns="0" rtlCol="0" anchor="ctr"/>
              <a:lstStyle/>
              <a:p>
                <a:pPr algn="ctr"/>
                <a:r>
                  <a:rPr lang="zh-CN" altLang="en-US" b="1" dirty="0"/>
                  <a:t>分析</a:t>
                </a:r>
                <a:endParaRPr lang="zh-CN" altLang="en-US" b="1" dirty="0"/>
              </a:p>
            </p:txBody>
          </p:sp>
        </p:grpSp>
        <p:cxnSp>
          <p:nvCxnSpPr>
            <p:cNvPr id="143" name="直线箭头连接符 26"/>
            <p:cNvCxnSpPr/>
            <p:nvPr/>
          </p:nvCxnSpPr>
          <p:spPr>
            <a:xfrm>
              <a:off x="2381677" y="2419885"/>
              <a:ext cx="0" cy="238966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stealth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直线箭头连接符 26"/>
            <p:cNvCxnSpPr/>
            <p:nvPr/>
          </p:nvCxnSpPr>
          <p:spPr>
            <a:xfrm>
              <a:off x="4979208" y="2419885"/>
              <a:ext cx="0" cy="238966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stealth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直线箭头连接符 26"/>
            <p:cNvCxnSpPr/>
            <p:nvPr/>
          </p:nvCxnSpPr>
          <p:spPr>
            <a:xfrm>
              <a:off x="7576740" y="2419885"/>
              <a:ext cx="0" cy="238966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stealth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直线箭头连接符 26"/>
            <p:cNvCxnSpPr/>
            <p:nvPr/>
          </p:nvCxnSpPr>
          <p:spPr>
            <a:xfrm>
              <a:off x="7576740" y="3410897"/>
              <a:ext cx="0" cy="233622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stealth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7" name="直线箭头连接符 26"/>
            <p:cNvCxnSpPr/>
            <p:nvPr/>
          </p:nvCxnSpPr>
          <p:spPr>
            <a:xfrm>
              <a:off x="4979208" y="3410897"/>
              <a:ext cx="0" cy="233622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stealth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8" name="直线箭头连接符 26"/>
            <p:cNvCxnSpPr/>
            <p:nvPr/>
          </p:nvCxnSpPr>
          <p:spPr>
            <a:xfrm>
              <a:off x="2381677" y="3410897"/>
              <a:ext cx="0" cy="233622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stealth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9" name="直线箭头连接符 26"/>
            <p:cNvCxnSpPr/>
            <p:nvPr/>
          </p:nvCxnSpPr>
          <p:spPr>
            <a:xfrm>
              <a:off x="2381677" y="4532102"/>
              <a:ext cx="0" cy="240485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stealth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0" name="直线箭头连接符 26"/>
            <p:cNvCxnSpPr/>
            <p:nvPr/>
          </p:nvCxnSpPr>
          <p:spPr>
            <a:xfrm>
              <a:off x="4979208" y="4532102"/>
              <a:ext cx="0" cy="240485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stealth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1" name="直线箭头连接符 26"/>
            <p:cNvCxnSpPr/>
            <p:nvPr/>
          </p:nvCxnSpPr>
          <p:spPr>
            <a:xfrm>
              <a:off x="7576740" y="4532102"/>
              <a:ext cx="0" cy="240485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stealth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52" name="组合 151"/>
            <p:cNvGrpSpPr/>
            <p:nvPr/>
          </p:nvGrpSpPr>
          <p:grpSpPr>
            <a:xfrm>
              <a:off x="250825" y="4787422"/>
              <a:ext cx="8642349" cy="845928"/>
              <a:chOff x="250825" y="4787422"/>
              <a:chExt cx="8642349" cy="845928"/>
            </a:xfrm>
          </p:grpSpPr>
          <p:sp>
            <p:nvSpPr>
              <p:cNvPr id="153" name="矩形 152"/>
              <p:cNvSpPr/>
              <p:nvPr/>
            </p:nvSpPr>
            <p:spPr>
              <a:xfrm>
                <a:off x="250825" y="4787422"/>
                <a:ext cx="8642349" cy="845928"/>
              </a:xfrm>
              <a:prstGeom prst="rect">
                <a:avLst/>
              </a:prstGeom>
              <a:solidFill>
                <a:schemeClr val="bg1"/>
              </a:solidFill>
              <a:ln w="6350">
                <a:solidFill>
                  <a:schemeClr val="accent2"/>
                </a:solidFill>
                <a:prstDash val="dash"/>
              </a:ln>
              <a:effectLst>
                <a:outerShdw blurRad="38100" algn="ctr" rotWithShape="0">
                  <a:prstClr val="black">
                    <a:alpha val="2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665" b="1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ea typeface="等线" panose="02010600030101010101" pitchFamily="2" charset="-122"/>
                  <a:cs typeface="+mn-cs"/>
                </a:endParaRPr>
              </a:p>
            </p:txBody>
          </p:sp>
          <p:sp>
            <p:nvSpPr>
              <p:cNvPr id="154" name="圆角矩形 106"/>
              <p:cNvSpPr/>
              <p:nvPr/>
            </p:nvSpPr>
            <p:spPr>
              <a:xfrm>
                <a:off x="1173708" y="4879044"/>
                <a:ext cx="2415937" cy="662685"/>
              </a:xfrm>
              <a:prstGeom prst="rect">
                <a:avLst/>
              </a:prstGeom>
              <a:solidFill>
                <a:srgbClr val="FCF2F2"/>
              </a:solidFill>
              <a:ln w="6350"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lIns="180000" rIns="180000" rtlCol="0" anchor="ctr"/>
              <a:lstStyle/>
              <a:p>
                <a:pPr lvl="0" algn="ctr">
                  <a:spcBef>
                    <a:spcPts val="200"/>
                  </a:spcBef>
                  <a:defRPr/>
                </a:pPr>
                <a:r>
                  <a:rPr lang="zh-CN" altLang="en-US" sz="1400" b="1" dirty="0">
                    <a:solidFill>
                      <a:prstClr val="black"/>
                    </a:solidFill>
                  </a:rPr>
                  <a:t>快速优化配置</a:t>
                </a:r>
                <a:endParaRPr lang="en-US" altLang="zh-CN" sz="1400" b="1" dirty="0">
                  <a:solidFill>
                    <a:prstClr val="black"/>
                  </a:solidFill>
                </a:endParaRPr>
              </a:p>
              <a:p>
                <a:pPr lvl="0" algn="ctr">
                  <a:spcBef>
                    <a:spcPts val="200"/>
                  </a:spcBef>
                  <a:defRPr/>
                </a:pPr>
                <a:r>
                  <a:rPr lang="zh-CN" altLang="en-US" sz="1400" b="1" dirty="0">
                    <a:solidFill>
                      <a:prstClr val="black"/>
                    </a:solidFill>
                  </a:rPr>
                  <a:t>可利用设施</a:t>
                </a:r>
                <a:endParaRPr lang="zh-CN" altLang="en-US" sz="1400" b="1" dirty="0">
                  <a:solidFill>
                    <a:prstClr val="black"/>
                  </a:solidFill>
                </a:endParaRPr>
              </a:p>
            </p:txBody>
          </p:sp>
          <p:sp>
            <p:nvSpPr>
              <p:cNvPr id="155" name="圆角矩形 106"/>
              <p:cNvSpPr/>
              <p:nvPr/>
            </p:nvSpPr>
            <p:spPr>
              <a:xfrm>
                <a:off x="6368388" y="4879044"/>
                <a:ext cx="2415937" cy="662685"/>
              </a:xfrm>
              <a:prstGeom prst="rect">
                <a:avLst/>
              </a:prstGeom>
              <a:solidFill>
                <a:srgbClr val="FCF2F2"/>
              </a:solidFill>
              <a:ln w="6350"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lIns="180000" rIns="180000" rtlCol="0" anchor="ctr"/>
              <a:lstStyle/>
              <a:p>
                <a:pPr lvl="0" algn="ctr">
                  <a:spcBef>
                    <a:spcPts val="200"/>
                  </a:spcBef>
                  <a:defRPr/>
                </a:pPr>
                <a:r>
                  <a:rPr lang="zh-CN" altLang="en-US" sz="1400" b="1" dirty="0">
                    <a:solidFill>
                      <a:prstClr val="black"/>
                    </a:solidFill>
                  </a:rPr>
                  <a:t>解析海绵措施与道路内涝韧性关系</a:t>
                </a:r>
                <a:endParaRPr lang="zh-CN" altLang="en-US" sz="1400" b="1" dirty="0">
                  <a:solidFill>
                    <a:prstClr val="black"/>
                  </a:solidFill>
                </a:endParaRPr>
              </a:p>
            </p:txBody>
          </p:sp>
          <p:sp>
            <p:nvSpPr>
              <p:cNvPr id="156" name="圆角矩形 106"/>
              <p:cNvSpPr/>
              <p:nvPr/>
            </p:nvSpPr>
            <p:spPr>
              <a:xfrm>
                <a:off x="3770986" y="4879044"/>
                <a:ext cx="2415937" cy="662685"/>
              </a:xfrm>
              <a:prstGeom prst="rect">
                <a:avLst/>
              </a:prstGeom>
              <a:solidFill>
                <a:srgbClr val="FCF2F2"/>
              </a:solidFill>
              <a:ln w="6350">
                <a:solidFill>
                  <a:schemeClr val="bg1">
                    <a:lumMod val="85000"/>
                  </a:schemeClr>
                </a:solidFill>
              </a:ln>
            </p:spPr>
            <p:style>
              <a:lnRef idx="2">
                <a:schemeClr val="accent1"/>
              </a:lnRef>
              <a:fillRef idx="1">
                <a:schemeClr val="lt1"/>
              </a:fillRef>
              <a:effectRef idx="0">
                <a:schemeClr val="accent1"/>
              </a:effectRef>
              <a:fontRef idx="minor">
                <a:schemeClr val="dk1"/>
              </a:fontRef>
            </p:style>
            <p:txBody>
              <a:bodyPr lIns="180000" rIns="180000" rtlCol="0" anchor="ctr"/>
              <a:lstStyle/>
              <a:p>
                <a:pPr lvl="0" algn="ctr">
                  <a:spcBef>
                    <a:spcPts val="200"/>
                  </a:spcBef>
                  <a:defRPr/>
                </a:pPr>
                <a:r>
                  <a:rPr lang="zh-CN" altLang="en-US" sz="1400" b="1" dirty="0">
                    <a:solidFill>
                      <a:prstClr val="black"/>
                    </a:solidFill>
                    <a:sym typeface="+mn-ea"/>
                  </a:rPr>
                  <a:t>提高</a:t>
                </a:r>
                <a:r>
                  <a:rPr lang="zh-CN" altLang="en-US" sz="1400" b="1" dirty="0">
                    <a:solidFill>
                      <a:prstClr val="black"/>
                    </a:solidFill>
                  </a:rPr>
                  <a:t>海绵措施对</a:t>
                </a:r>
                <a:endParaRPr lang="zh-CN" altLang="en-US" sz="1400" b="1" dirty="0">
                  <a:solidFill>
                    <a:prstClr val="black"/>
                  </a:solidFill>
                </a:endParaRPr>
              </a:p>
              <a:p>
                <a:pPr lvl="0" algn="ctr">
                  <a:spcBef>
                    <a:spcPts val="200"/>
                  </a:spcBef>
                  <a:defRPr/>
                </a:pPr>
                <a:r>
                  <a:rPr lang="zh-CN" altLang="en-US" sz="1400" b="1" dirty="0">
                    <a:solidFill>
                      <a:prstClr val="black"/>
                    </a:solidFill>
                  </a:rPr>
                  <a:t>内涝韧性效果</a:t>
                </a:r>
                <a:endParaRPr lang="zh-CN" altLang="en-US" sz="1400" b="1" dirty="0">
                  <a:solidFill>
                    <a:prstClr val="black"/>
                  </a:solidFill>
                </a:endParaRPr>
              </a:p>
            </p:txBody>
          </p:sp>
          <p:sp>
            <p:nvSpPr>
              <p:cNvPr id="157" name="Rectangle 123"/>
              <p:cNvSpPr/>
              <p:nvPr/>
            </p:nvSpPr>
            <p:spPr>
              <a:xfrm>
                <a:off x="331047" y="5028869"/>
                <a:ext cx="758865" cy="363033"/>
              </a:xfrm>
              <a:prstGeom prst="roundRect">
                <a:avLst>
                  <a:gd name="adj" fmla="val 50000"/>
                </a:avLst>
              </a:prstGeom>
              <a:gradFill flip="none" rotWithShape="1">
                <a:gsLst>
                  <a:gs pos="0">
                    <a:schemeClr val="accent2">
                      <a:shade val="30000"/>
                      <a:satMod val="115000"/>
                    </a:schemeClr>
                  </a:gs>
                  <a:gs pos="50000">
                    <a:schemeClr val="accent2">
                      <a:shade val="67500"/>
                      <a:satMod val="115000"/>
                    </a:schemeClr>
                  </a:gs>
                  <a:gs pos="100000">
                    <a:schemeClr val="accent2">
                      <a:shade val="100000"/>
                      <a:satMod val="115000"/>
                    </a:schemeClr>
                  </a:gs>
                </a:gsLst>
                <a:lin ang="16200000" scaled="1"/>
                <a:tileRect/>
              </a:gradFill>
              <a:ln w="63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none" lIns="0" rIns="0" rtlCol="0" anchor="ctr"/>
              <a:lstStyle/>
              <a:p>
                <a:pPr algn="ctr"/>
                <a:r>
                  <a:rPr lang="zh-CN" altLang="en-US" b="1" dirty="0"/>
                  <a:t>结果</a:t>
                </a:r>
                <a:endParaRPr lang="zh-CN" altLang="en-US" b="1" dirty="0"/>
              </a:p>
            </p:txBody>
          </p:sp>
        </p:grpSp>
      </p:grpSp>
      <p:pic>
        <p:nvPicPr>
          <p:cNvPr id="183" name="图片 182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6369050" y="1424940"/>
            <a:ext cx="2285365" cy="821055"/>
          </a:xfrm>
          <a:prstGeom prst="rect">
            <a:avLst/>
          </a:prstGeom>
        </p:spPr>
      </p:pic>
      <p:pic>
        <p:nvPicPr>
          <p:cNvPr id="184" name="图片 18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79240" y="1419225"/>
            <a:ext cx="1761490" cy="826770"/>
          </a:xfrm>
          <a:prstGeom prst="rect">
            <a:avLst/>
          </a:prstGeom>
        </p:spPr>
      </p:pic>
      <p:pic>
        <p:nvPicPr>
          <p:cNvPr id="186" name="图片 185" descr="建筑与房屋的城市空拍图&#10;&#10;描述已自动生成"/>
          <p:cNvPicPr>
            <a:picLocks noChangeAspect="1"/>
          </p:cNvPicPr>
          <p:nvPr>
            <p:custDataLst>
              <p:tags r:id="rId5"/>
            </p:custDataLst>
          </p:nvPr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752" t="19121" r="15697" b="29664"/>
          <a:stretch>
            <a:fillRect/>
          </a:stretch>
        </p:blipFill>
        <p:spPr>
          <a:xfrm>
            <a:off x="1299122" y="1498810"/>
            <a:ext cx="685800" cy="508635"/>
          </a:xfrm>
          <a:prstGeom prst="rect">
            <a:avLst/>
          </a:prstGeom>
        </p:spPr>
      </p:pic>
      <p:pic>
        <p:nvPicPr>
          <p:cNvPr id="187" name="图片 186" descr="建筑的摆设布局&#10;&#10;描述已自动生成"/>
          <p:cNvPicPr>
            <a:picLocks noChangeAspect="1"/>
          </p:cNvPicPr>
          <p:nvPr>
            <p:custDataLst>
              <p:tags r:id="rId7"/>
            </p:custDataLst>
          </p:nvPr>
        </p:nvPicPr>
        <p:blipFill rotWithShape="1"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4211"/>
          <a:stretch>
            <a:fillRect/>
          </a:stretch>
        </p:blipFill>
        <p:spPr>
          <a:xfrm>
            <a:off x="2084273" y="1493730"/>
            <a:ext cx="675005" cy="508635"/>
          </a:xfrm>
          <a:prstGeom prst="rect">
            <a:avLst/>
          </a:prstGeom>
        </p:spPr>
      </p:pic>
      <p:pic>
        <p:nvPicPr>
          <p:cNvPr id="188" name="图片 187"/>
          <p:cNvPicPr>
            <a:picLocks noChangeAspect="1"/>
          </p:cNvPicPr>
          <p:nvPr>
            <p:custDataLst>
              <p:tags r:id="rId9"/>
            </p:custDataLst>
          </p:nvPr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49105" y="1493730"/>
            <a:ext cx="675640" cy="508635"/>
          </a:xfrm>
          <a:prstGeom prst="rect">
            <a:avLst/>
          </a:prstGeom>
        </p:spPr>
      </p:pic>
      <p:sp>
        <p:nvSpPr>
          <p:cNvPr id="189" name="文本框 188"/>
          <p:cNvSpPr txBox="1"/>
          <p:nvPr/>
        </p:nvSpPr>
        <p:spPr>
          <a:xfrm>
            <a:off x="1375270" y="2007174"/>
            <a:ext cx="609600" cy="22225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r>
              <a:rPr lang="zh-CN" altLang="en-US" sz="800">
                <a:latin typeface="+mn-ea"/>
              </a:rPr>
              <a:t>绿色屋顶</a:t>
            </a:r>
            <a:endParaRPr lang="zh-CN" altLang="en-US" sz="800">
              <a:latin typeface="+mn-ea"/>
            </a:endParaRPr>
          </a:p>
        </p:txBody>
      </p:sp>
      <p:sp>
        <p:nvSpPr>
          <p:cNvPr id="190" name="文本框 189"/>
          <p:cNvSpPr txBox="1"/>
          <p:nvPr>
            <p:custDataLst>
              <p:tags r:id="rId11"/>
            </p:custDataLst>
          </p:nvPr>
        </p:nvSpPr>
        <p:spPr>
          <a:xfrm>
            <a:off x="2149335" y="2007174"/>
            <a:ext cx="609600" cy="22225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r>
              <a:rPr lang="zh-CN" altLang="en-US" sz="800" dirty="0">
                <a:latin typeface="+mn-ea"/>
              </a:rPr>
              <a:t>透水铺装</a:t>
            </a:r>
            <a:endParaRPr lang="zh-CN" altLang="en-US" sz="800" dirty="0">
              <a:latin typeface="+mn-ea"/>
            </a:endParaRPr>
          </a:p>
        </p:txBody>
      </p:sp>
      <p:sp>
        <p:nvSpPr>
          <p:cNvPr id="191" name="文本框 190"/>
          <p:cNvSpPr txBox="1"/>
          <p:nvPr>
            <p:custDataLst>
              <p:tags r:id="rId12"/>
            </p:custDataLst>
          </p:nvPr>
        </p:nvSpPr>
        <p:spPr>
          <a:xfrm>
            <a:off x="2915145" y="2007174"/>
            <a:ext cx="609600" cy="22225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r>
              <a:rPr lang="zh-CN" altLang="en-US" sz="800" dirty="0">
                <a:latin typeface="+mn-ea"/>
              </a:rPr>
              <a:t>雨水花园</a:t>
            </a:r>
            <a:endParaRPr lang="zh-CN" altLang="en-US" sz="800" dirty="0">
              <a:latin typeface="+mn-ea"/>
            </a:endParaRPr>
          </a:p>
        </p:txBody>
      </p:sp>
      <p:sp>
        <p:nvSpPr>
          <p:cNvPr id="12" name="灯片编号占位符 1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88E0570-62F3-4A3F-AC9B-50E45485FC32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>
</file>

<file path=ppt/tags/tag1.xml><?xml version="1.0" encoding="utf-8"?>
<p:tagLst xmlns:p="http://schemas.openxmlformats.org/presentationml/2006/main">
  <p:tag name="KSO_WM_BEAUTIFY_FLAG" val=""/>
</p:tagLst>
</file>

<file path=ppt/tags/tag2.xml><?xml version="1.0" encoding="utf-8"?>
<p:tagLst xmlns:p="http://schemas.openxmlformats.org/presentationml/2006/main">
  <p:tag name="KSO_WM_BEAUTIFY_FLAG" val=""/>
</p:tagLst>
</file>

<file path=ppt/tags/tag3.xml><?xml version="1.0" encoding="utf-8"?>
<p:tagLst xmlns:p="http://schemas.openxmlformats.org/presentationml/2006/main">
  <p:tag name="KSO_WM_BEAUTIFY_FLAG" val=""/>
</p:tagLst>
</file>

<file path=ppt/tags/tag4.xml><?xml version="1.0" encoding="utf-8"?>
<p:tagLst xmlns:p="http://schemas.openxmlformats.org/presentationml/2006/main">
  <p:tag name="KSO_WM_BEAUTIFY_FLAG" val=""/>
</p:tagLst>
</file>

<file path=ppt/tags/tag5.xml><?xml version="1.0" encoding="utf-8"?>
<p:tagLst xmlns:p="http://schemas.openxmlformats.org/presentationml/2006/main">
  <p:tag name="KSO_WM_BEAUTIFY_FLAG" val=""/>
</p:tagLst>
</file>

<file path=ppt/tags/tag6.xml><?xml version="1.0" encoding="utf-8"?>
<p:tagLst xmlns:p="http://schemas.openxmlformats.org/presentationml/2006/main">
  <p:tag name="KSO_WM_BEAUTIFY_FLAG" val=""/>
</p:tagLst>
</file>

<file path=ppt/tags/tag7.xml><?xml version="1.0" encoding="utf-8"?>
<p:tagLst xmlns:p="http://schemas.openxmlformats.org/presentationml/2006/main">
  <p:tag name="KSO_WM_BEAUTIFY_FLAG" val=""/>
</p:tagLst>
</file>

<file path=ppt/tags/tag8.xml><?xml version="1.0" encoding="utf-8"?>
<p:tagLst xmlns:p="http://schemas.openxmlformats.org/presentationml/2006/main">
  <p:tag name="COMMONDATA" val="eyJoZGlkIjoiMTAyMzJkOGNiMDEyZDQzM2FkNGM4ODJmZGE4NDczMDMifQ=="/>
  <p:tag name="KSO_WPP_MARK_KEY" val="d450f429-fd6a-42e7-8aec-2be945805a3b"/>
</p:tagLst>
</file>

<file path=ppt/theme/theme1.xml><?xml version="1.0" encoding="utf-8"?>
<a:theme xmlns:a="http://schemas.openxmlformats.org/drawingml/2006/main" name="1_Office 主题​​">
  <a:themeElements>
    <a:clrScheme name="自定义 10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0064B4"/>
      </a:accent1>
      <a:accent2>
        <a:srgbClr val="C00000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自定义 107">
      <a:majorFont>
        <a:latin typeface="Times New Roman"/>
        <a:ea typeface="微软雅黑"/>
        <a:cs typeface=""/>
      </a:majorFont>
      <a:minorFont>
        <a:latin typeface="Times New Roman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微软雅黑"/>
        <a:ea typeface=""/>
        <a:cs typeface=""/>
        <a:font script="Jpan" typeface="游ゴシック Light"/>
        <a:font script="Hang" typeface="맑은 고딕"/>
        <a:font script="Hans" typeface="微软雅黑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微软雅黑"/>
        <a:ea typeface=""/>
        <a:cs typeface=""/>
        <a:font script="Jpan" typeface="游ゴシック"/>
        <a:font script="Hang" typeface="맑은 고딕"/>
        <a:font script="Hans" typeface="微软雅黑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200</Words>
  <Application>WPS 演示</Application>
  <PresentationFormat>全屏显示(4:3)</PresentationFormat>
  <Paragraphs>51</Paragraphs>
  <Slides>1</Slides>
  <Notes>17</Notes>
  <HiddenSlides>0</HiddenSlides>
  <MMClips>2</MMClips>
  <ScaleCrop>false</ScaleCrop>
  <HeadingPairs>
    <vt:vector size="6" baseType="variant">
      <vt:variant>
        <vt:lpstr>已用的字体</vt:lpstr>
      </vt:variant>
      <vt:variant>
        <vt:i4>15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</vt:i4>
      </vt:variant>
    </vt:vector>
  </HeadingPairs>
  <TitlesOfParts>
    <vt:vector size="17" baseType="lpstr">
      <vt:lpstr>Arial</vt:lpstr>
      <vt:lpstr>宋体</vt:lpstr>
      <vt:lpstr>Wingdings</vt:lpstr>
      <vt:lpstr>Times New Roman</vt:lpstr>
      <vt:lpstr>微软雅黑</vt:lpstr>
      <vt:lpstr>Calibri</vt:lpstr>
      <vt:lpstr>等线</vt:lpstr>
      <vt:lpstr>Times New Roman</vt:lpstr>
      <vt:lpstr>Arial</vt:lpstr>
      <vt:lpstr>Heiti SC Light</vt:lpstr>
      <vt:lpstr>MS PGothic</vt:lpstr>
      <vt:lpstr>Calibri</vt:lpstr>
      <vt:lpstr>Arial Unicode MS</vt:lpstr>
      <vt:lpstr>Source Han Sans CN Normal</vt:lpstr>
      <vt:lpstr>Yu Gothic UI Semilight</vt:lpstr>
      <vt:lpstr>1_Office 主题​​</vt:lpstr>
      <vt:lpstr>研究方案：内容四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罗宇宏</dc:creator>
  <cp:lastModifiedBy>陆雨</cp:lastModifiedBy>
  <cp:revision>252</cp:revision>
  <dcterms:created xsi:type="dcterms:W3CDTF">2023-08-30T15:28:00Z</dcterms:created>
  <dcterms:modified xsi:type="dcterms:W3CDTF">2023-09-03T07:21:06Z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2052-11.1.0.14309</vt:lpwstr>
  </property>
  <property fmtid="{D5CDD505-2E9C-101B-9397-08002B2CF9AE}" pid="3" name="ICV">
    <vt:lpwstr>929CF44925C647FAAC3F7A449E69F638_13</vt:lpwstr>
  </property>
</Properties>
</file>